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715" r:id="rId2"/>
    <p:sldId id="704" r:id="rId3"/>
    <p:sldId id="716" r:id="rId4"/>
    <p:sldId id="717" r:id="rId5"/>
    <p:sldId id="708" r:id="rId6"/>
    <p:sldId id="721" r:id="rId7"/>
    <p:sldId id="723" r:id="rId8"/>
    <p:sldId id="722" r:id="rId9"/>
    <p:sldId id="719"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a:srgbClr val="DDDDDD"/>
    <a:srgbClr val="FF9933"/>
    <a:srgbClr val="C7C9C7"/>
    <a:srgbClr val="9EA9B0"/>
    <a:srgbClr val="AEAFAE"/>
    <a:srgbClr val="14467A"/>
    <a:srgbClr val="2346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73" autoAdjust="0"/>
    <p:restoredTop sz="85852" autoAdjust="0"/>
  </p:normalViewPr>
  <p:slideViewPr>
    <p:cSldViewPr snapToGrid="0" snapToObjects="1">
      <p:cViewPr>
        <p:scale>
          <a:sx n="68" d="100"/>
          <a:sy n="68" d="100"/>
        </p:scale>
        <p:origin x="-1622" y="-1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AD5DE4DC-380A-3540-A5B4-9CD140B81EB9}" type="datetimeFigureOut">
              <a:rPr lang="en-US" smtClean="0"/>
              <a:pPr/>
              <a:t>10/30/2016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8CFDC237-F1FF-DC4D-9541-50C4991C3EC1}" type="slidenum">
              <a:rPr lang="en-US" smtClean="0"/>
              <a:pPr/>
              <a:t>‹#›</a:t>
            </a:fld>
            <a:endParaRPr lang="en-US"/>
          </a:p>
        </p:txBody>
      </p:sp>
    </p:spTree>
    <p:extLst>
      <p:ext uri="{BB962C8B-B14F-4D97-AF65-F5344CB8AC3E}">
        <p14:creationId xmlns:p14="http://schemas.microsoft.com/office/powerpoint/2010/main" val="4093492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DC237-F1FF-DC4D-9541-50C4991C3EC1}" type="slidenum">
              <a:rPr lang="en-US" smtClean="0"/>
              <a:pPr/>
              <a:t>2</a:t>
            </a:fld>
            <a:endParaRPr lang="en-US"/>
          </a:p>
        </p:txBody>
      </p:sp>
    </p:spTree>
    <p:extLst>
      <p:ext uri="{BB962C8B-B14F-4D97-AF65-F5344CB8AC3E}">
        <p14:creationId xmlns:p14="http://schemas.microsoft.com/office/powerpoint/2010/main" val="32056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 an ability to design a system, component, or process to meet desired needs within realistic constraints such as economic, environmental, social, political, ethical, health and safety, manufacturability, and sustainability</a:t>
            </a:r>
          </a:p>
          <a:p>
            <a:pPr marL="228600" indent="-228600">
              <a:buAutoNum type="arabicPeriod"/>
            </a:pPr>
            <a:r>
              <a:rPr lang="en-US" dirty="0" smtClean="0"/>
              <a:t>b.	ASCE code of ethics1.	Fundamental Canons Engineers shall hold paramount the safety, health and welfare of the public and shall strive to comply with the principles of sustainable development3 in the performance of their professional duties. (3 In October 2009, the ASCE Board of Direction adopted the following definition of Sustainable Development: “Sustainable Development is the process of applying natural, human, and economic resources to enhance the safety, welfare, and quality of life for all of the society while maintaining the availability of the remaining natural resources.”)</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8CFDC237-F1FF-DC4D-9541-50C4991C3EC1}" type="slidenum">
              <a:rPr lang="en-US" smtClean="0"/>
              <a:pPr/>
              <a:t>3</a:t>
            </a:fld>
            <a:endParaRPr lang="en-US"/>
          </a:p>
        </p:txBody>
      </p:sp>
    </p:spTree>
    <p:extLst>
      <p:ext uri="{BB962C8B-B14F-4D97-AF65-F5344CB8AC3E}">
        <p14:creationId xmlns:p14="http://schemas.microsoft.com/office/powerpoint/2010/main" val="280795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sustainable construction project would be one for which there is a balance among present and future needs. </a:t>
            </a:r>
          </a:p>
          <a:p>
            <a:r>
              <a:rPr lang="en-US" dirty="0" smtClean="0"/>
              <a:t>For this project we confine our consideration to environmental sustainability while recognizing the importance of the other two aspects, since they become more important later in the projects life-cycle.</a:t>
            </a:r>
          </a:p>
          <a:p>
            <a:r>
              <a:rPr lang="en-US" dirty="0" smtClean="0"/>
              <a:t>Sustainable construction involves “creating construction items using best-practice clean and resource-efficient techniques from the extraction of the raw materials to the demolition and disposal of its components.” (Yates, 2014)  </a:t>
            </a:r>
          </a:p>
          <a:p>
            <a:r>
              <a:rPr lang="en-US" dirty="0" smtClean="0"/>
              <a:t>Here we focus on environmentally responsible methods for conducting field construction and maintenance operations in remote cold regions.</a:t>
            </a:r>
          </a:p>
          <a:p>
            <a:endParaRPr lang="en-US" dirty="0"/>
          </a:p>
        </p:txBody>
      </p:sp>
      <p:sp>
        <p:nvSpPr>
          <p:cNvPr id="4" name="Slide Number Placeholder 3"/>
          <p:cNvSpPr>
            <a:spLocks noGrp="1"/>
          </p:cNvSpPr>
          <p:nvPr>
            <p:ph type="sldNum" sz="quarter" idx="10"/>
          </p:nvPr>
        </p:nvSpPr>
        <p:spPr/>
        <p:txBody>
          <a:bodyPr/>
          <a:lstStyle/>
          <a:p>
            <a:fld id="{3BEACB6F-0304-4409-8F9B-843DD27B6B04}"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ACB6F-0304-4409-8F9B-843DD27B6B0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1352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EACB6F-0304-4409-8F9B-843DD27B6B04}" type="slidenum">
              <a:rPr lang="en-US" smtClean="0">
                <a:solidFill>
                  <a:prstClr val="black"/>
                </a:solidFill>
              </a: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18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41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03188" y="88900"/>
            <a:ext cx="8958262" cy="6130925"/>
          </a:xfrm>
        </p:spPr>
        <p:txBody>
          <a:bodyPr/>
          <a:lstStyle>
            <a:lvl1pPr marL="0" indent="0">
              <a:buFontTx/>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46534703"/>
      </p:ext>
    </p:extLst>
  </p:cSld>
  <p:clrMapOvr>
    <a:masterClrMapping/>
  </p:clrMapOvr>
  <p:transition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text w/bullets, 1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199"/>
            <a:ext cx="4114800" cy="4523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A028ED5-8265-C842-8712-DAA74FFD4457}" type="datetimeFigureOut">
              <a:rPr lang="en-US" smtClean="0"/>
              <a:pPr/>
              <a:t>10/30/2016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F45C7BE-D853-AF41-AED7-AEEE7525064C}" type="slidenum">
              <a:rPr lang="en-US" smtClean="0"/>
              <a:pPr/>
              <a:t>‹#›</a:t>
            </a:fld>
            <a:endParaRPr lang="en-US"/>
          </a:p>
        </p:txBody>
      </p:sp>
      <p:sp>
        <p:nvSpPr>
          <p:cNvPr id="9" name="Picture Placeholder 8"/>
          <p:cNvSpPr>
            <a:spLocks noGrp="1"/>
          </p:cNvSpPr>
          <p:nvPr>
            <p:ph type="pic" sz="quarter" idx="13" hasCustomPrompt="1"/>
          </p:nvPr>
        </p:nvSpPr>
        <p:spPr>
          <a:xfrm>
            <a:off x="4800600" y="1600199"/>
            <a:ext cx="3886200" cy="4523260"/>
          </a:xfrm>
        </p:spPr>
        <p:txBody>
          <a:bodyPr>
            <a:normAutofit/>
          </a:bodyPr>
          <a:lstStyle>
            <a:lvl1pPr>
              <a:defRPr sz="2800"/>
            </a:lvl1pPr>
          </a:lstStyle>
          <a:p>
            <a:r>
              <a:rPr lang="en-US" dirty="0" smtClean="0"/>
              <a:t>Click icon to add picture</a:t>
            </a:r>
            <a:endParaRPr lang="en-US" dirty="0"/>
          </a:p>
        </p:txBody>
      </p:sp>
    </p:spTree>
    <p:extLst>
      <p:ext uri="{BB962C8B-B14F-4D97-AF65-F5344CB8AC3E}">
        <p14:creationId xmlns:p14="http://schemas.microsoft.com/office/powerpoint/2010/main" val="27245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hasCustomPrompt="1"/>
          </p:nvPr>
        </p:nvSpPr>
        <p:spPr>
          <a:xfrm>
            <a:off x="457200" y="1600200"/>
            <a:ext cx="8229600" cy="4523259"/>
          </a:xfrm>
        </p:spPr>
        <p:txBody>
          <a:bodyPr/>
          <a:lstStyle>
            <a:lvl1pPr marL="0" indent="0">
              <a:buFontTx/>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77764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600200"/>
            <a:ext cx="4005072" cy="45232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quarter" idx="11"/>
          </p:nvPr>
        </p:nvSpPr>
        <p:spPr>
          <a:xfrm>
            <a:off x="4681728" y="1600200"/>
            <a:ext cx="4005072" cy="45232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3025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11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75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88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60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48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52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3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7A7D6-5417-4CC8-AC70-651985B2E345}" type="datetimeFigureOut">
              <a:rPr lang="en-US" smtClean="0">
                <a:solidFill>
                  <a:prstClr val="black">
                    <a:tint val="75000"/>
                  </a:prstClr>
                </a:solidFill>
              </a:rPr>
              <a:pPr/>
              <a:t>10/30/2016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26B419-E633-4D4A-A0FB-56692E80F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63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87A7D6-5417-4CC8-AC70-651985B2E345}" type="datetimeFigureOut">
              <a:rPr lang="en-US" smtClean="0">
                <a:solidFill>
                  <a:prstClr val="black">
                    <a:tint val="75000"/>
                  </a:prstClr>
                </a:solidFill>
              </a:rPr>
              <a:pPr defTabSz="914400"/>
              <a:t>10/30/2016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426B419-E633-4D4A-A0FB-56692E80FCB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22255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4" r:id="rId13"/>
    <p:sldLayoutId id="2147483669" r:id="rId14"/>
    <p:sldLayoutId id="2147483671" r:id="rId15"/>
    <p:sldLayoutId id="214748366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Sustainable?</a:t>
            </a:r>
            <a:endParaRPr lang="en-US" dirty="0"/>
          </a:p>
        </p:txBody>
      </p:sp>
      <p:sp>
        <p:nvSpPr>
          <p:cNvPr id="4" name="Subtitle 3"/>
          <p:cNvSpPr>
            <a:spLocks noGrp="1"/>
          </p:cNvSpPr>
          <p:nvPr>
            <p:ph type="subTitle" idx="1"/>
          </p:nvPr>
        </p:nvSpPr>
        <p:spPr>
          <a:xfrm>
            <a:off x="1371600" y="3886200"/>
            <a:ext cx="6835698" cy="1752600"/>
          </a:xfrm>
        </p:spPr>
        <p:txBody>
          <a:bodyPr/>
          <a:lstStyle/>
          <a:p>
            <a:r>
              <a:rPr lang="en-US" dirty="0" smtClean="0"/>
              <a:t>Dr. Robert A Perkins, PE</a:t>
            </a:r>
          </a:p>
          <a:p>
            <a:r>
              <a:rPr lang="en-US" dirty="0" smtClean="0"/>
              <a:t>Civil and Environmental Engineering</a:t>
            </a:r>
          </a:p>
          <a:p>
            <a:r>
              <a:rPr lang="en-US" dirty="0" smtClean="0"/>
              <a:t>University of Alaska Fairbanks</a:t>
            </a:r>
          </a:p>
          <a:p>
            <a:endParaRPr lang="en-US" dirty="0"/>
          </a:p>
        </p:txBody>
      </p:sp>
    </p:spTree>
    <p:extLst>
      <p:ext uri="{BB962C8B-B14F-4D97-AF65-F5344CB8AC3E}">
        <p14:creationId xmlns:p14="http://schemas.microsoft.com/office/powerpoint/2010/main" val="108798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 y="3"/>
            <a:ext cx="9172623" cy="6300436"/>
          </a:xfrm>
          <a:prstGeom prst="rect">
            <a:avLst/>
          </a:prstGeom>
        </p:spPr>
      </p:pic>
      <p:sp>
        <p:nvSpPr>
          <p:cNvPr id="4" name="Title 1"/>
          <p:cNvSpPr txBox="1">
            <a:spLocks/>
          </p:cNvSpPr>
          <p:nvPr/>
        </p:nvSpPr>
        <p:spPr>
          <a:xfrm>
            <a:off x="-1" y="2"/>
            <a:ext cx="9144001" cy="133638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effectLst/>
                <a:uLnTx/>
                <a:uFillTx/>
                <a:latin typeface="+mj-lt"/>
                <a:ea typeface="+mj-ea"/>
                <a:cs typeface="+mj-cs"/>
              </a:rPr>
              <a:t>UAF Engineering</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University of Alaska Fairbanks</a:t>
            </a:r>
            <a:endParaRPr kumimoji="0" lang="en-US" sz="2000" b="0" i="0" u="none" strike="noStrike" kern="1200" cap="none" spc="0" normalizeH="0" baseline="0" noProof="0" dirty="0">
              <a:ln>
                <a:noFill/>
              </a:ln>
              <a:effectLst/>
              <a:uLnTx/>
              <a:uFillTx/>
              <a:latin typeface="+mj-lt"/>
              <a:ea typeface="+mj-ea"/>
              <a:cs typeface="+mj-cs"/>
            </a:endParaRPr>
          </a:p>
        </p:txBody>
      </p:sp>
      <p:sp>
        <p:nvSpPr>
          <p:cNvPr id="5" name="Title 1"/>
          <p:cNvSpPr txBox="1">
            <a:spLocks/>
          </p:cNvSpPr>
          <p:nvPr/>
        </p:nvSpPr>
        <p:spPr>
          <a:xfrm>
            <a:off x="0" y="5821940"/>
            <a:ext cx="9160999" cy="578934"/>
          </a:xfrm>
          <a:prstGeom prst="rect">
            <a:avLst/>
          </a:prstGeom>
        </p:spPr>
        <p:txBody>
          <a:bodyPr>
            <a:noAutofit/>
          </a:bodyPr>
          <a:lstStyle/>
          <a:p>
            <a:pPr lvl="0" algn="r">
              <a:spcBef>
                <a:spcPct val="0"/>
              </a:spcBef>
            </a:pPr>
            <a:r>
              <a:rPr lang="en-US" sz="2400" b="1" dirty="0" smtClean="0">
                <a:solidFill>
                  <a:srgbClr val="FFC000"/>
                </a:solidFill>
              </a:rPr>
              <a:t>Inspiring discovery. Inspiring greatness. Inspiring, naturally.</a:t>
            </a:r>
            <a:endParaRPr kumimoji="0" lang="en-US" sz="2400" b="0" i="0" u="none" strike="noStrike" kern="1200" cap="none" spc="0" normalizeH="0" baseline="0" noProof="0" dirty="0">
              <a:ln>
                <a:noFill/>
              </a:ln>
              <a:solidFill>
                <a:srgbClr val="FFC000"/>
              </a:solidFill>
              <a:effectLst/>
              <a:uLnTx/>
              <a:uFillTx/>
              <a:latin typeface="+mj-lt"/>
              <a:ea typeface="+mj-ea"/>
              <a:cs typeface="+mj-cs"/>
            </a:endParaRPr>
          </a:p>
        </p:txBody>
      </p:sp>
    </p:spTree>
    <p:extLst>
      <p:ext uri="{BB962C8B-B14F-4D97-AF65-F5344CB8AC3E}">
        <p14:creationId xmlns:p14="http://schemas.microsoft.com/office/powerpoint/2010/main" val="4140059763"/>
      </p:ext>
    </p:extLst>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a:t>
            </a:r>
            <a:endParaRPr lang="en-US" dirty="0"/>
          </a:p>
        </p:txBody>
      </p:sp>
      <p:sp>
        <p:nvSpPr>
          <p:cNvPr id="3" name="Content Placeholder 2"/>
          <p:cNvSpPr>
            <a:spLocks noGrp="1"/>
          </p:cNvSpPr>
          <p:nvPr>
            <p:ph idx="1"/>
          </p:nvPr>
        </p:nvSpPr>
        <p:spPr/>
        <p:txBody>
          <a:bodyPr>
            <a:normAutofit lnSpcReduction="10000"/>
          </a:bodyPr>
          <a:lstStyle/>
          <a:p>
            <a:r>
              <a:rPr lang="en-US" dirty="0" smtClean="0"/>
              <a:t>ABET Teaching Outcome</a:t>
            </a:r>
            <a:r>
              <a:rPr lang="en-US" dirty="0"/>
              <a:t>: </a:t>
            </a:r>
            <a:r>
              <a:rPr lang="en-US" dirty="0" smtClean="0"/>
              <a:t>…ability </a:t>
            </a:r>
            <a:r>
              <a:rPr lang="en-US" dirty="0"/>
              <a:t>to design a system, </a:t>
            </a:r>
            <a:r>
              <a:rPr lang="en-US" dirty="0" smtClean="0"/>
              <a:t>…within </a:t>
            </a:r>
            <a:r>
              <a:rPr lang="en-US" dirty="0"/>
              <a:t>realistic constraints such as </a:t>
            </a:r>
            <a:r>
              <a:rPr lang="en-US" dirty="0" smtClean="0"/>
              <a:t>….</a:t>
            </a:r>
            <a:r>
              <a:rPr lang="en-US" u="sng" dirty="0" smtClean="0"/>
              <a:t>sustainabilit</a:t>
            </a:r>
            <a:r>
              <a:rPr lang="en-US" dirty="0" smtClean="0"/>
              <a:t>y.</a:t>
            </a:r>
          </a:p>
          <a:p>
            <a:r>
              <a:rPr lang="en-US" dirty="0" smtClean="0"/>
              <a:t>ASCE Ethics:  Engineers </a:t>
            </a:r>
            <a:r>
              <a:rPr lang="en-US" dirty="0"/>
              <a:t>shall hold paramount the safety, health and welfare of the public </a:t>
            </a:r>
            <a:r>
              <a:rPr lang="en-US" i="1" dirty="0"/>
              <a:t>and shall strive to comply with the principles of </a:t>
            </a:r>
            <a:r>
              <a:rPr lang="en-US" i="1" u="sng" dirty="0"/>
              <a:t>sustainable</a:t>
            </a:r>
            <a:r>
              <a:rPr lang="en-US" i="1" dirty="0"/>
              <a:t> </a:t>
            </a:r>
            <a:r>
              <a:rPr lang="en-US" i="1" dirty="0" smtClean="0"/>
              <a:t>developmen</a:t>
            </a:r>
            <a:r>
              <a:rPr lang="en-US" dirty="0" smtClean="0"/>
              <a:t>t in </a:t>
            </a:r>
            <a:r>
              <a:rPr lang="en-US" dirty="0"/>
              <a:t>the performance of their professional duties. </a:t>
            </a:r>
          </a:p>
          <a:p>
            <a:r>
              <a:rPr lang="en-US" dirty="0" smtClean="0"/>
              <a:t> </a:t>
            </a:r>
            <a:endParaRPr lang="en-US" dirty="0"/>
          </a:p>
        </p:txBody>
      </p:sp>
    </p:spTree>
    <p:extLst>
      <p:ext uri="{BB962C8B-B14F-4D97-AF65-F5344CB8AC3E}">
        <p14:creationId xmlns:p14="http://schemas.microsoft.com/office/powerpoint/2010/main" val="381833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Sustainable Development is the process of applying </a:t>
            </a:r>
            <a:r>
              <a:rPr lang="en-US" u="sng" dirty="0"/>
              <a:t>natural</a:t>
            </a:r>
            <a:r>
              <a:rPr lang="en-US" dirty="0"/>
              <a:t>, </a:t>
            </a:r>
            <a:r>
              <a:rPr lang="en-US" u="sng" dirty="0"/>
              <a:t>human</a:t>
            </a:r>
            <a:r>
              <a:rPr lang="en-US" dirty="0"/>
              <a:t>, and </a:t>
            </a:r>
            <a:r>
              <a:rPr lang="en-US" u="sng" dirty="0"/>
              <a:t>econom</a:t>
            </a:r>
            <a:r>
              <a:rPr lang="en-US" dirty="0"/>
              <a:t>ic </a:t>
            </a:r>
            <a:r>
              <a:rPr lang="en-US" i="1" dirty="0"/>
              <a:t>resources</a:t>
            </a:r>
            <a:r>
              <a:rPr lang="en-US" dirty="0"/>
              <a:t> to enhance the safety, welfare, and quality of life for all of the society while maintaining the availability of the </a:t>
            </a:r>
            <a:r>
              <a:rPr lang="en-US" u="sng" dirty="0"/>
              <a:t>remaining </a:t>
            </a:r>
            <a:r>
              <a:rPr lang="en-US" i="1" dirty="0"/>
              <a:t>natural </a:t>
            </a:r>
            <a:r>
              <a:rPr lang="en-US" i="1" dirty="0" smtClean="0"/>
              <a:t>resources</a:t>
            </a:r>
          </a:p>
          <a:p>
            <a:r>
              <a:rPr lang="en-US" dirty="0"/>
              <a:t>Three dimensions </a:t>
            </a:r>
            <a:r>
              <a:rPr lang="en-US" i="1" dirty="0"/>
              <a:t>: the economy, the </a:t>
            </a:r>
            <a:r>
              <a:rPr lang="en-US" i="1" dirty="0" smtClean="0"/>
              <a:t>environment, </a:t>
            </a:r>
            <a:r>
              <a:rPr lang="en-US" i="1" dirty="0"/>
              <a:t>and society. (People, Profit, Planet)</a:t>
            </a:r>
          </a:p>
          <a:p>
            <a:endParaRPr lang="en-US" i="1" dirty="0"/>
          </a:p>
        </p:txBody>
      </p:sp>
    </p:spTree>
    <p:extLst>
      <p:ext uri="{BB962C8B-B14F-4D97-AF65-F5344CB8AC3E}">
        <p14:creationId xmlns:p14="http://schemas.microsoft.com/office/powerpoint/2010/main" val="351427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Construction</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r>
              <a:rPr lang="en-US" dirty="0" smtClean="0"/>
              <a:t>Most projects, social and economic dimensions have been treated by the owner and designer well before construction starts.</a:t>
            </a:r>
          </a:p>
          <a:p>
            <a:r>
              <a:rPr lang="en-US" dirty="0" smtClean="0"/>
              <a:t>Environmental might be influenced during construction. </a:t>
            </a:r>
          </a:p>
          <a:p>
            <a:r>
              <a:rPr lang="en-US" dirty="0" smtClean="0"/>
              <a:t>Environmentally responsible methods for conducting field construction and maintenance operations in cold regions.</a:t>
            </a:r>
          </a:p>
        </p:txBody>
      </p:sp>
    </p:spTree>
    <p:extLst>
      <p:ext uri="{BB962C8B-B14F-4D97-AF65-F5344CB8AC3E}">
        <p14:creationId xmlns:p14="http://schemas.microsoft.com/office/powerpoint/2010/main" val="308013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in Plans and Permits?</a:t>
            </a:r>
            <a:endParaRPr lang="en-US" dirty="0"/>
          </a:p>
        </p:txBody>
      </p:sp>
      <p:sp>
        <p:nvSpPr>
          <p:cNvPr id="3" name="Content Placeholder 2"/>
          <p:cNvSpPr>
            <a:spLocks noGrp="1"/>
          </p:cNvSpPr>
          <p:nvPr>
            <p:ph idx="1"/>
          </p:nvPr>
        </p:nvSpPr>
        <p:spPr/>
        <p:txBody>
          <a:bodyPr>
            <a:noAutofit/>
          </a:bodyPr>
          <a:lstStyle/>
          <a:p>
            <a:pPr lvl="0"/>
            <a:r>
              <a:rPr lang="en-US" dirty="0" smtClean="0">
                <a:solidFill>
                  <a:prstClr val="black"/>
                </a:solidFill>
              </a:rPr>
              <a:t>“Why not in </a:t>
            </a:r>
            <a:r>
              <a:rPr lang="en-US" dirty="0">
                <a:solidFill>
                  <a:prstClr val="black"/>
                </a:solidFill>
              </a:rPr>
              <a:t>the spec’s</a:t>
            </a:r>
            <a:r>
              <a:rPr lang="en-US" dirty="0" smtClean="0">
                <a:solidFill>
                  <a:prstClr val="black"/>
                </a:solidFill>
              </a:rPr>
              <a:t>?”</a:t>
            </a:r>
            <a:endParaRPr lang="en-US" sz="2400" dirty="0">
              <a:solidFill>
                <a:prstClr val="black"/>
              </a:solidFill>
            </a:endParaRPr>
          </a:p>
          <a:p>
            <a:pPr lvl="1"/>
            <a:r>
              <a:rPr lang="en-US" sz="2400" dirty="0">
                <a:solidFill>
                  <a:prstClr val="black"/>
                </a:solidFill>
              </a:rPr>
              <a:t>Depend on details of contractor’s </a:t>
            </a:r>
            <a:r>
              <a:rPr lang="en-US" sz="2400" dirty="0" smtClean="0">
                <a:solidFill>
                  <a:prstClr val="black"/>
                </a:solidFill>
              </a:rPr>
              <a:t>operations </a:t>
            </a:r>
            <a:r>
              <a:rPr lang="en-US" sz="2400" dirty="0">
                <a:solidFill>
                  <a:prstClr val="black"/>
                </a:solidFill>
              </a:rPr>
              <a:t>that owner and engineer </a:t>
            </a:r>
            <a:r>
              <a:rPr lang="en-US" sz="2400" dirty="0" smtClean="0">
                <a:solidFill>
                  <a:prstClr val="black"/>
                </a:solidFill>
              </a:rPr>
              <a:t>traditionally avoid – and should.  </a:t>
            </a:r>
            <a:endParaRPr lang="en-US" sz="2400" dirty="0">
              <a:solidFill>
                <a:prstClr val="black"/>
              </a:solidFill>
            </a:endParaRPr>
          </a:p>
          <a:p>
            <a:pPr lvl="1"/>
            <a:r>
              <a:rPr lang="en-US" sz="2400" dirty="0" smtClean="0">
                <a:solidFill>
                  <a:prstClr val="black"/>
                </a:solidFill>
              </a:rPr>
              <a:t>Not subject of permits - below </a:t>
            </a:r>
            <a:r>
              <a:rPr lang="en-US" sz="2400" dirty="0">
                <a:solidFill>
                  <a:prstClr val="black"/>
                </a:solidFill>
              </a:rPr>
              <a:t>agency radar? </a:t>
            </a:r>
            <a:endParaRPr lang="en-US" sz="2400" dirty="0" smtClean="0">
              <a:solidFill>
                <a:prstClr val="black"/>
              </a:solidFill>
            </a:endParaRPr>
          </a:p>
          <a:p>
            <a:pPr lvl="1"/>
            <a:r>
              <a:rPr lang="en-US" sz="2400" dirty="0" smtClean="0">
                <a:solidFill>
                  <a:prstClr val="black"/>
                </a:solidFill>
              </a:rPr>
              <a:t>Optional methods</a:t>
            </a:r>
          </a:p>
          <a:p>
            <a:pPr lvl="1"/>
            <a:r>
              <a:rPr lang="en-US" sz="2400" dirty="0" smtClean="0">
                <a:solidFill>
                  <a:prstClr val="black"/>
                </a:solidFill>
              </a:rPr>
              <a:t>Off the ROW</a:t>
            </a:r>
            <a:endParaRPr lang="en-US" sz="2400" dirty="0">
              <a:solidFill>
                <a:prstClr val="black"/>
              </a:solidFill>
            </a:endParaRPr>
          </a:p>
        </p:txBody>
      </p:sp>
    </p:spTree>
    <p:extLst>
      <p:ext uri="{BB962C8B-B14F-4D97-AF65-F5344CB8AC3E}">
        <p14:creationId xmlns:p14="http://schemas.microsoft.com/office/powerpoint/2010/main" val="2963334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to Contractor</a:t>
            </a:r>
            <a:endParaRPr lang="en-US" dirty="0"/>
          </a:p>
        </p:txBody>
      </p:sp>
      <p:sp>
        <p:nvSpPr>
          <p:cNvPr id="3" name="Content Placeholder 2"/>
          <p:cNvSpPr>
            <a:spLocks noGrp="1"/>
          </p:cNvSpPr>
          <p:nvPr>
            <p:ph idx="1"/>
          </p:nvPr>
        </p:nvSpPr>
        <p:spPr/>
        <p:txBody>
          <a:bodyPr/>
          <a:lstStyle/>
          <a:p>
            <a:r>
              <a:rPr lang="en-US" dirty="0"/>
              <a:t>CSR, Corporate Social Responsibility, </a:t>
            </a:r>
          </a:p>
          <a:p>
            <a:pPr lvl="1"/>
            <a:r>
              <a:rPr lang="en-US" dirty="0"/>
              <a:t>owners and major contractors</a:t>
            </a:r>
          </a:p>
          <a:p>
            <a:pPr lvl="1"/>
            <a:r>
              <a:rPr lang="en-US" dirty="0"/>
              <a:t>or sub to major contractors</a:t>
            </a:r>
          </a:p>
          <a:p>
            <a:pPr lvl="0"/>
            <a:r>
              <a:rPr lang="en-US" dirty="0">
                <a:solidFill>
                  <a:prstClr val="black"/>
                </a:solidFill>
              </a:rPr>
              <a:t>Proactive approach is good “PR”</a:t>
            </a:r>
          </a:p>
          <a:p>
            <a:pPr lvl="1"/>
            <a:r>
              <a:rPr lang="en-US" dirty="0" smtClean="0"/>
              <a:t>Local </a:t>
            </a:r>
            <a:r>
              <a:rPr lang="en-US" dirty="0" smtClean="0"/>
              <a:t>residents </a:t>
            </a:r>
            <a:r>
              <a:rPr lang="en-US" dirty="0"/>
              <a:t>and many workers respect environment and local resources: hunting and </a:t>
            </a:r>
            <a:r>
              <a:rPr lang="en-US" dirty="0" smtClean="0"/>
              <a:t>fishing</a:t>
            </a:r>
            <a:endParaRPr lang="en-US" dirty="0" smtClean="0"/>
          </a:p>
        </p:txBody>
      </p:sp>
    </p:spTree>
    <p:extLst>
      <p:ext uri="{BB962C8B-B14F-4D97-AF65-F5344CB8AC3E}">
        <p14:creationId xmlns:p14="http://schemas.microsoft.com/office/powerpoint/2010/main" val="389953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500" dirty="0" smtClean="0">
                <a:solidFill>
                  <a:prstClr val="black"/>
                </a:solidFill>
              </a:rPr>
              <a:t>QBS</a:t>
            </a:r>
            <a:r>
              <a:rPr lang="en-US" sz="3500" dirty="0">
                <a:solidFill>
                  <a:prstClr val="black"/>
                </a:solidFill>
              </a:rPr>
              <a:t>, criteria</a:t>
            </a:r>
          </a:p>
          <a:p>
            <a:pPr lvl="1"/>
            <a:r>
              <a:rPr lang="en-US" sz="2600" dirty="0">
                <a:solidFill>
                  <a:prstClr val="black"/>
                </a:solidFill>
              </a:rPr>
              <a:t>Certifications</a:t>
            </a:r>
          </a:p>
          <a:p>
            <a:pPr lvl="1"/>
            <a:r>
              <a:rPr lang="en-US" sz="2600" dirty="0">
                <a:solidFill>
                  <a:prstClr val="black"/>
                </a:solidFill>
              </a:rPr>
              <a:t>Citations, good and bad</a:t>
            </a:r>
          </a:p>
          <a:p>
            <a:r>
              <a:rPr lang="en-US" dirty="0" smtClean="0">
                <a:solidFill>
                  <a:prstClr val="black"/>
                </a:solidFill>
              </a:rPr>
              <a:t>Financial</a:t>
            </a:r>
            <a:endParaRPr lang="en-US" dirty="0" smtClean="0">
              <a:solidFill>
                <a:prstClr val="black"/>
              </a:solidFill>
            </a:endParaRPr>
          </a:p>
          <a:p>
            <a:pPr lvl="1"/>
            <a:r>
              <a:rPr lang="en-US" dirty="0" smtClean="0"/>
              <a:t>Value Engineering</a:t>
            </a:r>
          </a:p>
          <a:p>
            <a:pPr lvl="1"/>
            <a:r>
              <a:rPr lang="en-US" dirty="0" smtClean="0">
                <a:solidFill>
                  <a:prstClr val="black"/>
                </a:solidFill>
              </a:rPr>
              <a:t>New methods may save money</a:t>
            </a:r>
          </a:p>
        </p:txBody>
      </p:sp>
    </p:spTree>
    <p:extLst>
      <p:ext uri="{BB962C8B-B14F-4D97-AF65-F5344CB8AC3E}">
        <p14:creationId xmlns:p14="http://schemas.microsoft.com/office/powerpoint/2010/main" val="298463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a:t>
            </a:r>
            <a:endParaRPr lang="en-US" dirty="0"/>
          </a:p>
        </p:txBody>
      </p:sp>
      <p:sp>
        <p:nvSpPr>
          <p:cNvPr id="3" name="Content Placeholder 2"/>
          <p:cNvSpPr>
            <a:spLocks noGrp="1"/>
          </p:cNvSpPr>
          <p:nvPr>
            <p:ph idx="1"/>
          </p:nvPr>
        </p:nvSpPr>
        <p:spPr/>
        <p:txBody>
          <a:bodyPr/>
          <a:lstStyle/>
          <a:p>
            <a:r>
              <a:rPr lang="en-US" dirty="0" smtClean="0"/>
              <a:t>CESTiCC</a:t>
            </a:r>
          </a:p>
          <a:p>
            <a:r>
              <a:rPr lang="en-US" dirty="0" smtClean="0"/>
              <a:t>Alaska Construction People were very interested</a:t>
            </a:r>
          </a:p>
          <a:p>
            <a:pPr lvl="1"/>
            <a:r>
              <a:rPr lang="en-US" dirty="0" smtClean="0"/>
              <a:t>Had many good ideas</a:t>
            </a:r>
          </a:p>
          <a:p>
            <a:endParaRPr lang="en-US" dirty="0"/>
          </a:p>
        </p:txBody>
      </p:sp>
    </p:spTree>
    <p:extLst>
      <p:ext uri="{BB962C8B-B14F-4D97-AF65-F5344CB8AC3E}">
        <p14:creationId xmlns:p14="http://schemas.microsoft.com/office/powerpoint/2010/main" val="795173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6829</TotalTime>
  <Words>454</Words>
  <Application>Microsoft Office PowerPoint</Application>
  <PresentationFormat>On-screen Show (4:3)</PresentationFormat>
  <Paragraphs>50</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Sustainable?</vt:lpstr>
      <vt:lpstr>PowerPoint Presentation</vt:lpstr>
      <vt:lpstr>Sustainable?</vt:lpstr>
      <vt:lpstr>PowerPoint Presentation</vt:lpstr>
      <vt:lpstr>Sustainable Construction</vt:lpstr>
      <vt:lpstr>Put in Plans and Permits?</vt:lpstr>
      <vt:lpstr>Value to Contractor</vt:lpstr>
      <vt:lpstr>PowerPoint Presentation</vt:lpstr>
      <vt:lpstr>Interviews</vt:lpstr>
    </vt:vector>
  </TitlesOfParts>
  <Company>University of Alaska Fairbanks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mrbaumgartner</dc:creator>
  <cp:lastModifiedBy>Bob</cp:lastModifiedBy>
  <cp:revision>204</cp:revision>
  <cp:lastPrinted>2012-09-06T17:39:53Z</cp:lastPrinted>
  <dcterms:created xsi:type="dcterms:W3CDTF">2013-07-27T00:28:35Z</dcterms:created>
  <dcterms:modified xsi:type="dcterms:W3CDTF">2016-10-30T20:40:42Z</dcterms:modified>
</cp:coreProperties>
</file>